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0"/>
  </p:notesMasterIdLst>
  <p:handoutMasterIdLst>
    <p:handoutMasterId r:id="rId41"/>
  </p:handoutMasterIdLst>
  <p:sldIdLst>
    <p:sldId id="759" r:id="rId2"/>
    <p:sldId id="760" r:id="rId3"/>
    <p:sldId id="761" r:id="rId4"/>
    <p:sldId id="735" r:id="rId5"/>
    <p:sldId id="794" r:id="rId6"/>
    <p:sldId id="788" r:id="rId7"/>
    <p:sldId id="789" r:id="rId8"/>
    <p:sldId id="770" r:id="rId9"/>
    <p:sldId id="771" r:id="rId10"/>
    <p:sldId id="737" r:id="rId11"/>
    <p:sldId id="738" r:id="rId12"/>
    <p:sldId id="739" r:id="rId13"/>
    <p:sldId id="767" r:id="rId14"/>
    <p:sldId id="685" r:id="rId15"/>
    <p:sldId id="773" r:id="rId16"/>
    <p:sldId id="691" r:id="rId17"/>
    <p:sldId id="762" r:id="rId18"/>
    <p:sldId id="763" r:id="rId19"/>
    <p:sldId id="741" r:id="rId20"/>
    <p:sldId id="772" r:id="rId21"/>
    <p:sldId id="790" r:id="rId22"/>
    <p:sldId id="791" r:id="rId23"/>
    <p:sldId id="792" r:id="rId24"/>
    <p:sldId id="793" r:id="rId25"/>
    <p:sldId id="764" r:id="rId26"/>
    <p:sldId id="732" r:id="rId27"/>
    <p:sldId id="733" r:id="rId28"/>
    <p:sldId id="734" r:id="rId29"/>
    <p:sldId id="765" r:id="rId30"/>
    <p:sldId id="743" r:id="rId31"/>
    <p:sldId id="742" r:id="rId32"/>
    <p:sldId id="744" r:id="rId33"/>
    <p:sldId id="745" r:id="rId34"/>
    <p:sldId id="746" r:id="rId35"/>
    <p:sldId id="768" r:id="rId36"/>
    <p:sldId id="747" r:id="rId37"/>
    <p:sldId id="748" r:id="rId38"/>
    <p:sldId id="749" r:id="rId39"/>
  </p:sldIdLst>
  <p:sldSz cx="12192000" cy="6858000"/>
  <p:notesSz cx="7099300" cy="10234613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2" autoAdjust="0"/>
    <p:restoredTop sz="88395" autoAdjust="0"/>
  </p:normalViewPr>
  <p:slideViewPr>
    <p:cSldViewPr>
      <p:cViewPr varScale="1">
        <p:scale>
          <a:sx n="62" d="100"/>
          <a:sy n="62" d="100"/>
        </p:scale>
        <p:origin x="77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If it’s terminal or we reached our depth limit, return utility</a:t>
            </a:r>
          </a:p>
        </p:txBody>
      </p:sp>
    </p:spTree>
    <p:extLst>
      <p:ext uri="{BB962C8B-B14F-4D97-AF65-F5344CB8AC3E}">
        <p14:creationId xmlns:p14="http://schemas.microsoft.com/office/powerpoint/2010/main" val="44990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1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33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9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3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93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886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94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3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6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33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73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.xml"/><Relationship Id="rId7" Type="http://schemas.openxmlformats.org/officeDocument/2006/relationships/image" Target="../media/image3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Uncertainty and Utilities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another agent’s action does not mean that the agent 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say you know that your opponent is actually running a depth 2 </a:t>
            </a:r>
            <a:r>
              <a:rPr lang="en-US" sz="2400" dirty="0" err="1"/>
              <a:t>minimax</a:t>
            </a:r>
            <a:r>
              <a:rPr lang="en-US" sz="2400" dirty="0"/>
              <a:t>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… except for </a:t>
            </a:r>
            <a:r>
              <a:rPr lang="en-US" sz="2000" kern="0" noProof="0" dirty="0" err="1">
                <a:latin typeface="Calibri" pitchFamily="34" charset="0"/>
              </a:rPr>
              <a:t>minimax</a:t>
            </a:r>
            <a:r>
              <a:rPr lang="en-US" sz="2000" kern="0" noProof="0" dirty="0">
                <a:latin typeface="Calibri" pitchFamily="34" charset="0"/>
              </a:rPr>
              <a:t>, which</a:t>
            </a:r>
            <a:r>
              <a:rPr lang="en-US" sz="2000" kern="0" dirty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Assumptions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Game Types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/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Depth 2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  <a:p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</a:t>
            </a:r>
            <a:r>
              <a:rPr lang="en-US" sz="2400" dirty="0" err="1"/>
              <a:t>minimax</a:t>
            </a:r>
            <a:r>
              <a:rPr lang="en-US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should we average utilities?  Why not </a:t>
            </a:r>
            <a:r>
              <a:rPr lang="en-US" sz="2400" dirty="0" err="1"/>
              <a:t>minimax</a:t>
            </a:r>
            <a:r>
              <a:rPr lang="en-US" sz="2400" dirty="0"/>
              <a:t>?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rational agent should chose the action that </a:t>
            </a:r>
            <a:r>
              <a:rPr lang="en-US" sz="20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Where do utilities come from?</a:t>
            </a:r>
          </a:p>
          <a:p>
            <a:pPr lvl="1"/>
            <a:r>
              <a:rPr lang="en-US" sz="2000" dirty="0"/>
              <a:t>How do we know such utilities even exist?</a:t>
            </a:r>
          </a:p>
          <a:p>
            <a:pPr lvl="1"/>
            <a:r>
              <a:rPr lang="en-US" sz="2000" dirty="0"/>
              <a:t>How do we know that averaging even makes sense?</a:t>
            </a:r>
          </a:p>
          <a:p>
            <a:pPr lvl="1"/>
            <a:r>
              <a:rPr lang="en-US" sz="20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/>
              <a:t>For worst-case </a:t>
            </a:r>
            <a:r>
              <a:rPr lang="en-US" sz="2400" dirty="0" err="1"/>
              <a:t>minimax</a:t>
            </a:r>
            <a:r>
              <a:rPr lang="en-US" sz="2400" dirty="0"/>
              <a:t> reasoning, terminal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We call this </a:t>
            </a:r>
            <a:r>
              <a:rPr lang="en-US" sz="24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/>
          </a:p>
          <a:p>
            <a:r>
              <a:rPr lang="en-US" sz="2400" dirty="0"/>
              <a:t>For average-case </a:t>
            </a:r>
            <a:r>
              <a:rPr lang="en-US" sz="2400" dirty="0" err="1"/>
              <a:t>expectimax</a:t>
            </a:r>
            <a:r>
              <a:rPr lang="en-US" sz="2400" dirty="0"/>
              <a:t> reasoning, we need </a:t>
            </a:r>
            <a:r>
              <a:rPr lang="en-US" sz="2400" i="1" dirty="0"/>
              <a:t>magnitudes</a:t>
            </a:r>
            <a:r>
              <a:rPr lang="en-US" sz="24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Single</a:t>
            </a: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Double</a:t>
            </a: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Whew!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/>
              <a:t>An agent must have preferences among:</a:t>
            </a:r>
          </a:p>
          <a:p>
            <a:pPr lvl="1"/>
            <a:r>
              <a:rPr lang="en-US" sz="2000" dirty="0"/>
              <a:t>Prizes: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Lotteries: situations with uncertain prizes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Notation:</a:t>
            </a:r>
          </a:p>
          <a:p>
            <a:pPr lvl="1"/>
            <a:r>
              <a:rPr lang="en-US" sz="2000" dirty="0"/>
              <a:t>Preference:</a:t>
            </a:r>
          </a:p>
          <a:p>
            <a:pPr lvl="1"/>
            <a:r>
              <a:rPr lang="en-US" sz="2000" dirty="0"/>
              <a:t>Indifference:</a:t>
            </a:r>
          </a:p>
          <a:p>
            <a:endParaRPr lang="en-US" sz="24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-p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example: an agent with </a:t>
            </a:r>
            <a:r>
              <a:rPr lang="en-US" sz="2400" dirty="0">
                <a:solidFill>
                  <a:srgbClr val="C00000"/>
                </a:solidFill>
              </a:rPr>
              <a:t>intransitive preferences</a:t>
            </a:r>
            <a:r>
              <a:rPr lang="en-US" sz="24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Axiom of Transitivity: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dirty="0"/>
              <a:t>Values should now reflect average-case (</a:t>
            </a:r>
            <a:r>
              <a:rPr lang="en-US" sz="2400" dirty="0" err="1"/>
              <a:t>expectimax</a:t>
            </a:r>
            <a:r>
              <a:rPr lang="en-US" sz="2400" dirty="0"/>
              <a:t>) outcomes, not worst-case (</a:t>
            </a:r>
            <a:r>
              <a:rPr lang="en-US" sz="2400" dirty="0" err="1"/>
              <a:t>minimax</a:t>
            </a:r>
            <a:r>
              <a:rPr lang="en-US" sz="24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C00000"/>
                </a:solidFill>
              </a:rPr>
              <a:t>Expectimax</a:t>
            </a:r>
            <a:r>
              <a:rPr lang="en-US" sz="2400" dirty="0">
                <a:solidFill>
                  <a:srgbClr val="C00000"/>
                </a:solidFill>
              </a:rPr>
              <a:t> search:</a:t>
            </a:r>
            <a:r>
              <a:rPr lang="en-US" sz="24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</a:t>
            </a:r>
            <a:r>
              <a:rPr lang="en-US" sz="2000" dirty="0" smtClean="0"/>
              <a:t>children</a:t>
            </a:r>
            <a:endParaRPr lang="en-US" sz="2000" dirty="0"/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1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(Min)</a:t>
            </a:r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37021</TotalTime>
  <Words>1377</Words>
  <Application>Microsoft Office PowerPoint</Application>
  <PresentationFormat>Widescreen</PresentationFormat>
  <Paragraphs>327</Paragraphs>
  <Slides>38</Slides>
  <Notes>13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Symbol</vt:lpstr>
      <vt:lpstr>Times New Roman</vt:lpstr>
      <vt:lpstr>Wingdings</vt:lpstr>
      <vt:lpstr>dan-berkeley-nlp-v1</vt:lpstr>
      <vt:lpstr>Equation</vt:lpstr>
      <vt:lpstr>Artificial Intelligence </vt:lpstr>
      <vt:lpstr>Uncertain Outcomes</vt:lpstr>
      <vt:lpstr>Worst-Case vs. Average Case</vt:lpstr>
      <vt:lpstr>Expectimax Search</vt:lpstr>
      <vt:lpstr>PowerPoint Presentation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Other Game Types</vt:lpstr>
      <vt:lpstr>Mixed Layer Types</vt:lpstr>
      <vt:lpstr>Example: Backgammon</vt:lpstr>
      <vt:lpstr>Multi-Agent Utilities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Katerina Zdravkova</cp:lastModifiedBy>
  <cp:revision>2409</cp:revision>
  <cp:lastPrinted>2014-02-11T19:07:06Z</cp:lastPrinted>
  <dcterms:created xsi:type="dcterms:W3CDTF">2004-08-27T04:16:05Z</dcterms:created>
  <dcterms:modified xsi:type="dcterms:W3CDTF">2020-04-04T20:00:21Z</dcterms:modified>
</cp:coreProperties>
</file>